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256" r:id="rId5"/>
    <p:sldId id="456" r:id="rId6"/>
    <p:sldId id="502" r:id="rId7"/>
    <p:sldId id="491" r:id="rId8"/>
    <p:sldId id="495" r:id="rId9"/>
    <p:sldId id="494" r:id="rId10"/>
    <p:sldId id="481" r:id="rId11"/>
    <p:sldId id="483" r:id="rId12"/>
    <p:sldId id="482" r:id="rId13"/>
    <p:sldId id="489" r:id="rId14"/>
    <p:sldId id="484" r:id="rId15"/>
    <p:sldId id="485" r:id="rId16"/>
    <p:sldId id="486" r:id="rId17"/>
    <p:sldId id="487" r:id="rId18"/>
    <p:sldId id="488" r:id="rId19"/>
    <p:sldId id="490" r:id="rId20"/>
    <p:sldId id="492" r:id="rId21"/>
    <p:sldId id="496" r:id="rId22"/>
    <p:sldId id="499" r:id="rId23"/>
    <p:sldId id="500" r:id="rId24"/>
    <p:sldId id="497" r:id="rId25"/>
    <p:sldId id="501" r:id="rId26"/>
    <p:sldId id="478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42"/>
    <p:restoredTop sz="91695"/>
  </p:normalViewPr>
  <p:slideViewPr>
    <p:cSldViewPr snapToGrid="0" snapToObjects="1">
      <p:cViewPr varScale="1">
        <p:scale>
          <a:sx n="90" d="100"/>
          <a:sy n="90" d="100"/>
        </p:scale>
        <p:origin x="1264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997D6BB-EF86-7745-8ECF-D7026C2EFDE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037BF7-D8AD-034D-81E4-E809FB0D7AD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F5296B-9479-C84F-97CE-4FCA6E18B647}" type="datetimeFigureOut">
              <a:rPr lang="en-US" smtClean="0"/>
              <a:t>8/4/18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84FDE5-DAEA-B141-900E-4CD186E2038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A3E960-9AC8-C64D-B393-6D0CCD2ECD8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97FD81-389B-0B44-8680-38894D5B8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2900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08466C-3181-724E-AE2D-A596B0759836}" type="datetimeFigureOut">
              <a:rPr lang="en-US" smtClean="0"/>
              <a:t>8/4/18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787D32-BF2E-364C-B78E-5BD03E389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006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87D32-BF2E-364C-B78E-5BD03E389C1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39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95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46720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95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8446" y="616136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8446" y="193217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8446" y="2756086"/>
            <a:ext cx="5157787" cy="30709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50858" y="193217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50858" y="2756086"/>
            <a:ext cx="5183188" cy="30709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78860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95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95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3070" y="383054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432973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95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62174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43796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26586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95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68449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50071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51730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PL Title Slide Blank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857500"/>
            <a:ext cx="109728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899687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3962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3962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2641600" y="6096000"/>
            <a:ext cx="2336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181600" y="6096000"/>
            <a:ext cx="3352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0960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23A674-6930-7F41-BA17-EEAEE4F196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9354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95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6135" y="1122363"/>
            <a:ext cx="914400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6135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380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95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95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9259" y="714748"/>
            <a:ext cx="9569824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9259" y="2175248"/>
            <a:ext cx="9569824" cy="37862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2264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95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091173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970898"/>
            <a:ext cx="10515600" cy="97761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9753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95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61520" y="1449761"/>
            <a:ext cx="969271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520" y="4329486"/>
            <a:ext cx="9692715" cy="97761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9966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95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750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750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9344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95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2388" y="53545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2388" y="1995955"/>
            <a:ext cx="5181600" cy="3750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16388" y="1995955"/>
            <a:ext cx="5181600" cy="3750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3148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95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709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709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7332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7862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7843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50" r:id="rId3"/>
    <p:sldLayoutId id="2147483660" r:id="rId4"/>
    <p:sldLayoutId id="2147483651" r:id="rId5"/>
    <p:sldLayoutId id="2147483661" r:id="rId6"/>
    <p:sldLayoutId id="2147483652" r:id="rId7"/>
    <p:sldLayoutId id="2147483662" r:id="rId8"/>
    <p:sldLayoutId id="2147483653" r:id="rId9"/>
    <p:sldLayoutId id="2147483664" r:id="rId10"/>
    <p:sldLayoutId id="2147483654" r:id="rId11"/>
    <p:sldLayoutId id="2147483663" r:id="rId12"/>
    <p:sldLayoutId id="2147483656" r:id="rId13"/>
    <p:sldLayoutId id="2147483657" r:id="rId14"/>
    <p:sldLayoutId id="2147483665" r:id="rId15"/>
    <p:sldLayoutId id="2147483666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 spc="-300">
          <a:solidFill>
            <a:schemeClr val="tx1"/>
          </a:solidFill>
          <a:latin typeface="Gotham Medium" charset="0"/>
          <a:ea typeface="Gotham Medium" charset="0"/>
          <a:cs typeface="Gotham Medium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bg1">
              <a:lumMod val="50000"/>
            </a:schemeClr>
          </a:solidFill>
          <a:latin typeface="Gotham Book" charset="0"/>
          <a:ea typeface="Gotham Book" charset="0"/>
          <a:cs typeface="Gotham Book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bg1">
              <a:lumMod val="50000"/>
            </a:schemeClr>
          </a:solidFill>
          <a:latin typeface="Gotham Book" charset="0"/>
          <a:ea typeface="Gotham Book" charset="0"/>
          <a:cs typeface="Gotham Book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bg1">
              <a:lumMod val="50000"/>
            </a:schemeClr>
          </a:solidFill>
          <a:latin typeface="Gotham Book" charset="0"/>
          <a:ea typeface="Gotham Book" charset="0"/>
          <a:cs typeface="Gotham Book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bg1">
              <a:lumMod val="50000"/>
            </a:schemeClr>
          </a:solidFill>
          <a:latin typeface="Gotham Book" charset="0"/>
          <a:ea typeface="Gotham Book" charset="0"/>
          <a:cs typeface="Gotham Book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bg1">
              <a:lumMod val="50000"/>
            </a:schemeClr>
          </a:solidFill>
          <a:latin typeface="Gotham Book" charset="0"/>
          <a:ea typeface="Gotham Book" charset="0"/>
          <a:cs typeface="Gotham Book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954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7B8D60D-E850-2247-A25D-C8D76D5B96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50645"/>
            <a:ext cx="12188955" cy="812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54199" y="1091308"/>
            <a:ext cx="13021856" cy="39052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PERSONAL FINANCIAL LITERACY EVENT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9259" y="4148254"/>
            <a:ext cx="9569824" cy="1813275"/>
          </a:xfrm>
        </p:spPr>
        <p:txBody>
          <a:bodyPr/>
          <a:lstStyle/>
          <a:p>
            <a:r>
              <a:rPr lang="en-US" altLang="en-US" sz="2400" dirty="0"/>
              <a:t>Designed to measure the personal finance knowledge and skills and measure the member’s ability to apply decision making to personal financial decisions.</a:t>
            </a:r>
          </a:p>
        </p:txBody>
      </p:sp>
    </p:spTree>
    <p:extLst>
      <p:ext uri="{BB962C8B-B14F-4D97-AF65-F5344CB8AC3E}">
        <p14:creationId xmlns:p14="http://schemas.microsoft.com/office/powerpoint/2010/main" val="1284845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71700" y="1002847"/>
            <a:ext cx="8336788" cy="41828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BUSINESS OPERATIONS RESEARCH EVENTS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559" y="4148254"/>
            <a:ext cx="9569824" cy="1813275"/>
          </a:xfrm>
        </p:spPr>
        <p:txBody>
          <a:bodyPr/>
          <a:lstStyle/>
          <a:p>
            <a:r>
              <a:rPr lang="en-US" altLang="en-US" sz="2400" dirty="0"/>
              <a:t>New topic is provided each year in DECA Guide.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63744" y="945851"/>
            <a:ext cx="5835444" cy="42844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94AB6EE-877D-4948-A231-7F2E5C9582C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0715" y="2516267"/>
            <a:ext cx="522157" cy="696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6338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63744" y="901247"/>
            <a:ext cx="14286532" cy="4284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CHAPTER TEAM EVENTS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9259" y="4148254"/>
            <a:ext cx="9569824" cy="1813275"/>
          </a:xfrm>
        </p:spPr>
        <p:txBody>
          <a:bodyPr/>
          <a:lstStyle/>
          <a:p>
            <a:r>
              <a:rPr lang="en-US" altLang="en-US" sz="2400" dirty="0"/>
              <a:t>Designed as opportunities to engage all chapter members in large events/projects.</a:t>
            </a:r>
          </a:p>
          <a:p>
            <a:r>
              <a:rPr lang="en-US" altLang="en-US" sz="2400" dirty="0"/>
              <a:t>Require members to plan, implement and evaluate a project in your school/community.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3AE014-635D-864D-A038-D0736ACE6BD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5705" y="2501277"/>
            <a:ext cx="522157" cy="696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359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66900" y="824036"/>
            <a:ext cx="15036800" cy="45094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ENTREPRENEURSHIP EVENTS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9259" y="4148254"/>
            <a:ext cx="9569824" cy="1813275"/>
          </a:xfrm>
        </p:spPr>
        <p:txBody>
          <a:bodyPr/>
          <a:lstStyle/>
          <a:p>
            <a:r>
              <a:rPr lang="en-US" altLang="en-US" sz="2400" dirty="0"/>
              <a:t>Designed for members interested in owning/operating their own business.</a:t>
            </a:r>
          </a:p>
          <a:p>
            <a:r>
              <a:rPr lang="en-US" altLang="en-US" sz="2400" dirty="0"/>
              <a:t>Provides a continuum from innovation to start-up to growing an existing business.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8444FB-7A66-7E43-950A-2AA3C1E33C0C}"/>
              </a:ext>
            </a:extLst>
          </p:cNvPr>
          <p:cNvSpPr/>
          <p:nvPr/>
        </p:nvSpPr>
        <p:spPr>
          <a:xfrm>
            <a:off x="2788170" y="2338466"/>
            <a:ext cx="2360951" cy="951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116A4C-70F9-F245-8AE7-6D0EA3BA50C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9908" y="2453255"/>
            <a:ext cx="562131" cy="7495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1D8E9A2-5CC5-C244-9A2B-C678A9FF50F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5332" y="2453820"/>
            <a:ext cx="561284" cy="748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6073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77853" y="812310"/>
            <a:ext cx="15075899" cy="4521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INTEGRATED MARKETING CAMPAIGN EVENTS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9259" y="4148254"/>
            <a:ext cx="9569824" cy="1813275"/>
          </a:xfrm>
        </p:spPr>
        <p:txBody>
          <a:bodyPr>
            <a:normAutofit/>
          </a:bodyPr>
          <a:lstStyle/>
          <a:p>
            <a:r>
              <a:rPr lang="en-US" altLang="en-US" sz="2400" dirty="0"/>
              <a:t>Designed to allow members </a:t>
            </a:r>
            <a:r>
              <a:rPr lang="en-US" sz="2400" dirty="0"/>
              <a:t>to develop an integrated marketing campaign of no more than 45 days in length for a real event, product or service and present the campaign in a role-play situation.</a:t>
            </a:r>
            <a:endParaRPr lang="en-US" alt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DDF026-FBC7-124F-A97E-F8F7FFD4C82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1706" y="2519567"/>
            <a:ext cx="561284" cy="748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0122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46353" y="812310"/>
            <a:ext cx="15085853" cy="45241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PROFESSIONAL SELLING AND CONSULTING EVENTS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9259" y="4148254"/>
            <a:ext cx="9569824" cy="1813275"/>
          </a:xfrm>
        </p:spPr>
        <p:txBody>
          <a:bodyPr/>
          <a:lstStyle/>
          <a:p>
            <a:r>
              <a:rPr lang="en-US" altLang="en-US" sz="2400" dirty="0"/>
              <a:t>Designed for members to demonstrate their selling or consulting abilities.</a:t>
            </a:r>
          </a:p>
          <a:p>
            <a:r>
              <a:rPr lang="en-US" altLang="en-US" sz="2400" dirty="0"/>
              <a:t>New products/services are provided each year in DECA Guide.</a:t>
            </a:r>
          </a:p>
        </p:txBody>
      </p:sp>
    </p:spTree>
    <p:extLst>
      <p:ext uri="{BB962C8B-B14F-4D97-AF65-F5344CB8AC3E}">
        <p14:creationId xmlns:p14="http://schemas.microsoft.com/office/powerpoint/2010/main" val="21470108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66810" y="2353048"/>
            <a:ext cx="15619310" cy="46841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03253" y="282864"/>
            <a:ext cx="15076458" cy="45213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ONLINE EVENTS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9259" y="3352109"/>
            <a:ext cx="9569824" cy="538046"/>
          </a:xfrm>
        </p:spPr>
        <p:txBody>
          <a:bodyPr/>
          <a:lstStyle/>
          <a:p>
            <a:r>
              <a:rPr lang="en-US" altLang="en-US" sz="2400" dirty="0"/>
              <a:t>Stock Market Game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42259" y="5443032"/>
            <a:ext cx="9569824" cy="1813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b="0" i="0" kern="1200">
                <a:solidFill>
                  <a:schemeClr val="bg1">
                    <a:lumMod val="50000"/>
                  </a:schemeClr>
                </a:solidFill>
                <a:latin typeface="Gotham Book" charset="0"/>
                <a:ea typeface="Gotham Book" charset="0"/>
                <a:cs typeface="Gotham Book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0" i="0" kern="1200">
                <a:solidFill>
                  <a:schemeClr val="bg1">
                    <a:lumMod val="50000"/>
                  </a:schemeClr>
                </a:solidFill>
                <a:latin typeface="Gotham Book" charset="0"/>
                <a:ea typeface="Gotham Book" charset="0"/>
                <a:cs typeface="Gotham Book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1200">
                <a:solidFill>
                  <a:schemeClr val="bg1">
                    <a:lumMod val="50000"/>
                  </a:schemeClr>
                </a:solidFill>
                <a:latin typeface="Gotham Book" charset="0"/>
                <a:ea typeface="Gotham Book" charset="0"/>
                <a:cs typeface="Gotham Book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0" i="0" kern="1200">
                <a:solidFill>
                  <a:schemeClr val="bg1">
                    <a:lumMod val="50000"/>
                  </a:schemeClr>
                </a:solidFill>
                <a:latin typeface="Gotham Book" charset="0"/>
                <a:ea typeface="Gotham Book" charset="0"/>
                <a:cs typeface="Gotham Book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0" i="0" kern="1200">
                <a:solidFill>
                  <a:schemeClr val="bg1">
                    <a:lumMod val="50000"/>
                  </a:schemeClr>
                </a:solidFill>
                <a:latin typeface="Gotham Book" charset="0"/>
                <a:ea typeface="Gotham Book" charset="0"/>
                <a:cs typeface="Gotham Book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charset="0"/>
              <a:buChar char="•"/>
            </a:pPr>
            <a:r>
              <a:rPr lang="en-US" altLang="en-US" dirty="0"/>
              <a:t>Virtual Business Challenge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F702594-69B1-144C-AD5D-914793E4C5E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6509" y="2004255"/>
            <a:ext cx="561284" cy="748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9990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081151" y="98323"/>
            <a:ext cx="13411200" cy="75456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pc="-150" dirty="0"/>
              <a:t>PERFORMANCE INDICATOR LISTS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4340" y="1873718"/>
            <a:ext cx="3372709" cy="4195398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262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39851" y="-110977"/>
            <a:ext cx="13411200" cy="75456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807" y="378713"/>
            <a:ext cx="10515600" cy="1325563"/>
          </a:xfrm>
        </p:spPr>
        <p:txBody>
          <a:bodyPr/>
          <a:lstStyle/>
          <a:p>
            <a:r>
              <a:rPr lang="en-US" b="1" spc="-150" dirty="0"/>
              <a:t>DECA EXAMS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884E8C-45B3-CF46-9AF6-D3D2EE59184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6466" y="1622068"/>
            <a:ext cx="2636254" cy="4064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9974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69259" y="254627"/>
            <a:ext cx="9569824" cy="1325563"/>
          </a:xfrm>
        </p:spPr>
        <p:txBody>
          <a:bodyPr/>
          <a:lstStyle/>
          <a:p>
            <a:r>
              <a:rPr lang="en-US" b="1" dirty="0"/>
              <a:t>UNDERSTANDING TIERS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DEA34A5-0893-2C4A-B289-2DF91EE1B6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5F61ED-9994-944D-A96A-F3515D4CA6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190" y="1580190"/>
            <a:ext cx="7527127" cy="4516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427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Gotham" charset="0"/>
                <a:ea typeface="Gotham" charset="0"/>
                <a:cs typeface="Gotham" charset="0"/>
              </a:rPr>
              <a:t>AN INTRODUCTION TO DECA’S COMPETITIVE EVENTS PROGRAM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9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8255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69259" y="714748"/>
            <a:ext cx="9569824" cy="1325563"/>
          </a:xfrm>
        </p:spPr>
        <p:txBody>
          <a:bodyPr/>
          <a:lstStyle/>
          <a:p>
            <a:r>
              <a:rPr lang="en-US" dirty="0"/>
              <a:t>HOW DO YOU HELP MEMBERS SELECT THE RIGHT EVENT?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69259" y="2175248"/>
            <a:ext cx="9569824" cy="3786281"/>
          </a:xfrm>
        </p:spPr>
        <p:txBody>
          <a:bodyPr/>
          <a:lstStyle/>
          <a:p>
            <a:r>
              <a:rPr lang="en-US" dirty="0"/>
              <a:t>Career interests</a:t>
            </a:r>
          </a:p>
          <a:p>
            <a:r>
              <a:rPr lang="en-US" dirty="0"/>
              <a:t>Job experience</a:t>
            </a:r>
          </a:p>
          <a:p>
            <a:r>
              <a:rPr lang="en-US" dirty="0"/>
              <a:t>Match strengths to event format</a:t>
            </a:r>
          </a:p>
          <a:p>
            <a:pPr lvl="1"/>
            <a:r>
              <a:rPr lang="en-US" dirty="0"/>
              <a:t>Are they strong test takers?</a:t>
            </a:r>
          </a:p>
          <a:p>
            <a:pPr lvl="1"/>
            <a:r>
              <a:rPr lang="en-US" dirty="0"/>
              <a:t>Are they strong presenters?</a:t>
            </a:r>
          </a:p>
          <a:p>
            <a:pPr lvl="1"/>
            <a:r>
              <a:rPr lang="en-US" dirty="0"/>
              <a:t>Do they prefer as much preparedness as possible?</a:t>
            </a:r>
          </a:p>
          <a:p>
            <a:pPr lvl="1"/>
            <a:r>
              <a:rPr lang="en-US" dirty="0"/>
              <a:t>Do they work well with others?</a:t>
            </a:r>
          </a:p>
        </p:txBody>
      </p:sp>
    </p:spTree>
    <p:extLst>
      <p:ext uri="{BB962C8B-B14F-4D97-AF65-F5344CB8AC3E}">
        <p14:creationId xmlns:p14="http://schemas.microsoft.com/office/powerpoint/2010/main" val="21308557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9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2720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9714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65222" y="2002632"/>
            <a:ext cx="11061557" cy="2852737"/>
          </a:xfrm>
        </p:spPr>
        <p:txBody>
          <a:bodyPr anchor="ctr">
            <a:normAutofit/>
          </a:bodyPr>
          <a:lstStyle/>
          <a:p>
            <a:pPr algn="ctr"/>
            <a:r>
              <a:rPr lang="en-US" sz="8800" dirty="0">
                <a:solidFill>
                  <a:schemeClr val="bg1"/>
                </a:solidFill>
              </a:rPr>
              <a:t>FINAL</a:t>
            </a:r>
            <a:br>
              <a:rPr lang="en-US" sz="8800" dirty="0">
                <a:solidFill>
                  <a:schemeClr val="bg1"/>
                </a:solidFill>
              </a:rPr>
            </a:br>
            <a:r>
              <a:rPr lang="en-US" sz="8800" dirty="0">
                <a:solidFill>
                  <a:schemeClr val="bg1"/>
                </a:solidFill>
              </a:rPr>
              <a:t>THOUGHTS</a:t>
            </a:r>
          </a:p>
        </p:txBody>
      </p:sp>
    </p:spTree>
    <p:extLst>
      <p:ext uri="{BB962C8B-B14F-4D97-AF65-F5344CB8AC3E}">
        <p14:creationId xmlns:p14="http://schemas.microsoft.com/office/powerpoint/2010/main" val="11608023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9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370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9714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65222" y="2002632"/>
            <a:ext cx="11061557" cy="2852737"/>
          </a:xfrm>
        </p:spPr>
        <p:txBody>
          <a:bodyPr anchor="ctr">
            <a:normAutofit/>
          </a:bodyPr>
          <a:lstStyle/>
          <a:p>
            <a:pPr algn="ctr"/>
            <a:r>
              <a:rPr lang="en-US" sz="8800" dirty="0">
                <a:solidFill>
                  <a:schemeClr val="bg1"/>
                </a:solidFill>
              </a:rPr>
              <a:t>INTENDED </a:t>
            </a:r>
            <a:br>
              <a:rPr lang="en-US" sz="8800" dirty="0">
                <a:solidFill>
                  <a:schemeClr val="bg1"/>
                </a:solidFill>
              </a:rPr>
            </a:br>
            <a:r>
              <a:rPr lang="en-US" sz="8800" dirty="0">
                <a:solidFill>
                  <a:schemeClr val="bg1"/>
                </a:solidFill>
              </a:rPr>
              <a:t>OUTCOMES</a:t>
            </a:r>
          </a:p>
        </p:txBody>
      </p:sp>
    </p:spTree>
    <p:extLst>
      <p:ext uri="{BB962C8B-B14F-4D97-AF65-F5344CB8AC3E}">
        <p14:creationId xmlns:p14="http://schemas.microsoft.com/office/powerpoint/2010/main" val="1536158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361" y="365125"/>
            <a:ext cx="10515600" cy="1325563"/>
          </a:xfrm>
        </p:spPr>
        <p:txBody>
          <a:bodyPr/>
          <a:lstStyle/>
          <a:p>
            <a:pPr algn="l"/>
            <a:r>
              <a:rPr lang="en-US" b="1" spc="-150" dirty="0">
                <a:latin typeface="Gotham" charset="0"/>
                <a:ea typeface="Gotham" charset="0"/>
                <a:cs typeface="Gotham" charset="0"/>
              </a:rPr>
              <a:t>COMPETITIVE EVENTS </a:t>
            </a:r>
            <a:br>
              <a:rPr lang="en-US" b="1" spc="-150" dirty="0">
                <a:latin typeface="Gotham" charset="0"/>
                <a:ea typeface="Gotham" charset="0"/>
                <a:cs typeface="Gotham" charset="0"/>
              </a:rPr>
            </a:br>
            <a:r>
              <a:rPr lang="en-US" b="1" spc="-150" dirty="0">
                <a:latin typeface="Gotham" charset="0"/>
                <a:ea typeface="Gotham" charset="0"/>
                <a:cs typeface="Gotham" charset="0"/>
              </a:rPr>
              <a:t>CONNECTION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361" y="1825625"/>
            <a:ext cx="10515600" cy="3786281"/>
          </a:xfrm>
        </p:spPr>
        <p:txBody>
          <a:bodyPr/>
          <a:lstStyle/>
          <a:p>
            <a:r>
              <a:rPr lang="en-US" dirty="0"/>
              <a:t>National Curriculum Standards</a:t>
            </a:r>
          </a:p>
          <a:p>
            <a:r>
              <a:rPr lang="en-US" dirty="0"/>
              <a:t>Career Clusters® </a:t>
            </a:r>
          </a:p>
          <a:p>
            <a:r>
              <a:rPr lang="en-US" dirty="0"/>
              <a:t>21</a:t>
            </a:r>
            <a:r>
              <a:rPr lang="en-US" baseline="30000" dirty="0"/>
              <a:t>st</a:t>
            </a:r>
            <a:r>
              <a:rPr lang="en-US" dirty="0"/>
              <a:t> Century Skills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5808" y="773385"/>
            <a:ext cx="4317992" cy="4317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271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9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73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31311"/>
            <a:ext cx="11049000" cy="1325563"/>
          </a:xfrm>
        </p:spPr>
        <p:txBody>
          <a:bodyPr/>
          <a:lstStyle/>
          <a:p>
            <a:r>
              <a:rPr lang="en-US" b="1" spc="-150" dirty="0">
                <a:latin typeface="Gotham" charset="0"/>
                <a:ea typeface="Gotham" charset="0"/>
                <a:cs typeface="Gotham" charset="0"/>
              </a:rPr>
              <a:t>CATEGORIES OF COMPETITIVE EVENTS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76001"/>
            <a:ext cx="5181600" cy="375042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>
                <a:latin typeface="Gotham" charset="0"/>
                <a:ea typeface="Gotham" charset="0"/>
                <a:cs typeface="Gotham" charset="0"/>
              </a:rPr>
              <a:t>ROLE-PLAY EVENTS</a:t>
            </a:r>
          </a:p>
          <a:p>
            <a:r>
              <a:rPr lang="en-US" dirty="0"/>
              <a:t>Principles of Business</a:t>
            </a:r>
            <a:br>
              <a:rPr lang="en-US" dirty="0"/>
            </a:br>
            <a:r>
              <a:rPr lang="en-US" dirty="0"/>
              <a:t>Administration Events</a:t>
            </a:r>
          </a:p>
          <a:p>
            <a:r>
              <a:rPr lang="en-US" dirty="0"/>
              <a:t>Team Decision Making Events</a:t>
            </a:r>
          </a:p>
          <a:p>
            <a:r>
              <a:rPr lang="en-US" dirty="0"/>
              <a:t>Individual Series Events</a:t>
            </a:r>
          </a:p>
          <a:p>
            <a:r>
              <a:rPr lang="en-US" dirty="0"/>
              <a:t>Personal Financial Literacy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>
                <a:latin typeface="Gotham" charset="0"/>
                <a:ea typeface="Gotham" charset="0"/>
                <a:cs typeface="Gotham" charset="0"/>
              </a:rPr>
              <a:t>ONLINE EVENTS</a:t>
            </a:r>
          </a:p>
          <a:p>
            <a:r>
              <a:rPr lang="en-US" dirty="0"/>
              <a:t>Stock Market Game</a:t>
            </a:r>
            <a:endParaRPr lang="en-US" b="1" dirty="0">
              <a:latin typeface="Gotham" charset="0"/>
              <a:ea typeface="Gotham" charset="0"/>
              <a:cs typeface="Gotham" charset="0"/>
            </a:endParaRPr>
          </a:p>
          <a:p>
            <a:r>
              <a:rPr lang="en-US" dirty="0"/>
              <a:t>Virtual Business Challenges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9800" y="1576001"/>
            <a:ext cx="5715000" cy="375042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>
                <a:latin typeface="Gotham" charset="0"/>
                <a:ea typeface="Gotham" charset="0"/>
                <a:cs typeface="Gotham" charset="0"/>
              </a:rPr>
              <a:t>WRITTEN AND PREPARED EVENTS</a:t>
            </a:r>
            <a:endParaRPr lang="en-US" dirty="0"/>
          </a:p>
          <a:p>
            <a:r>
              <a:rPr lang="en-US" dirty="0"/>
              <a:t>Business Operations Research Events</a:t>
            </a:r>
          </a:p>
          <a:p>
            <a:r>
              <a:rPr lang="en-US" dirty="0"/>
              <a:t>Chapter Team Events</a:t>
            </a:r>
          </a:p>
          <a:p>
            <a:r>
              <a:rPr lang="en-US" dirty="0"/>
              <a:t>Entrepreneurship Events</a:t>
            </a:r>
          </a:p>
          <a:p>
            <a:r>
              <a:rPr lang="en-US" dirty="0"/>
              <a:t>Integrated Marketing Campaign Events</a:t>
            </a:r>
          </a:p>
          <a:p>
            <a:r>
              <a:rPr lang="en-US" dirty="0"/>
              <a:t>Professional Selling and Consulting Events</a:t>
            </a:r>
          </a:p>
        </p:txBody>
      </p:sp>
    </p:spTree>
    <p:extLst>
      <p:ext uri="{BB962C8B-B14F-4D97-AF65-F5344CB8AC3E}">
        <p14:creationId xmlns:p14="http://schemas.microsoft.com/office/powerpoint/2010/main" val="373307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259" y="714748"/>
            <a:ext cx="9569824" cy="1325563"/>
          </a:xfrm>
        </p:spPr>
        <p:txBody>
          <a:bodyPr/>
          <a:lstStyle/>
          <a:p>
            <a:r>
              <a:rPr lang="en-US" b="1" spc="-150" dirty="0">
                <a:latin typeface="Gotham" charset="0"/>
                <a:ea typeface="Gotham" charset="0"/>
                <a:cs typeface="Gotham" charset="0"/>
              </a:rPr>
              <a:t>PRINCIPLES OF BUSINESS ADMINISTRATION EVENTS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9259" y="4148254"/>
            <a:ext cx="9569824" cy="1813275"/>
          </a:xfrm>
        </p:spPr>
        <p:txBody>
          <a:bodyPr/>
          <a:lstStyle/>
          <a:p>
            <a:r>
              <a:rPr lang="en-US" altLang="en-US" sz="2400" dirty="0"/>
              <a:t>Designed for first-year DECA members in an introductory business/marketing course.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16099" y="1130299"/>
            <a:ext cx="12784199" cy="383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977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62559" y="1181101"/>
            <a:ext cx="12730659" cy="38178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TEAM DECISION MAKING EVENTS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9259" y="4148254"/>
            <a:ext cx="9569824" cy="1813275"/>
          </a:xfrm>
        </p:spPr>
        <p:txBody>
          <a:bodyPr/>
          <a:lstStyle/>
          <a:p>
            <a:r>
              <a:rPr lang="en-US" altLang="en-US" sz="2400" dirty="0"/>
              <a:t>Designed for teams to analyze a case study.</a:t>
            </a:r>
          </a:p>
        </p:txBody>
      </p:sp>
    </p:spTree>
    <p:extLst>
      <p:ext uri="{BB962C8B-B14F-4D97-AF65-F5344CB8AC3E}">
        <p14:creationId xmlns:p14="http://schemas.microsoft.com/office/powerpoint/2010/main" val="62341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16099" y="1126945"/>
            <a:ext cx="12784199" cy="38339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INDIVIDUAL SERIES EVENTS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9259" y="4148254"/>
            <a:ext cx="9569824" cy="1813275"/>
          </a:xfrm>
        </p:spPr>
        <p:txBody>
          <a:bodyPr/>
          <a:lstStyle/>
          <a:p>
            <a:r>
              <a:rPr lang="en-US" altLang="en-US" sz="2400" dirty="0"/>
              <a:t>Designed for members with substantial knowledge/experience in the career area.</a:t>
            </a:r>
          </a:p>
        </p:txBody>
      </p:sp>
    </p:spTree>
    <p:extLst>
      <p:ext uri="{BB962C8B-B14F-4D97-AF65-F5344CB8AC3E}">
        <p14:creationId xmlns:p14="http://schemas.microsoft.com/office/powerpoint/2010/main" val="8047191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2D6FCE28D86D94CBB21F7FD3E2D049A" ma:contentTypeVersion="2" ma:contentTypeDescription="Create a new document." ma:contentTypeScope="" ma:versionID="b9edc60328aadb914fd44265e5bf45c2">
  <xsd:schema xmlns:xsd="http://www.w3.org/2001/XMLSchema" xmlns:xs="http://www.w3.org/2001/XMLSchema" xmlns:p="http://schemas.microsoft.com/office/2006/metadata/properties" xmlns:ns2="d4701239-d2f3-4b92-81b6-cfd5d43c6940" targetNamespace="http://schemas.microsoft.com/office/2006/metadata/properties" ma:root="true" ma:fieldsID="f9ce93dff6514804c5e86b40c4a81f4a" ns2:_="">
    <xsd:import namespace="d4701239-d2f3-4b92-81b6-cfd5d43c694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701239-d2f3-4b92-81b6-cfd5d43c694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2E400B0-A794-4A41-9275-7D12ABE248B5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E9C2BC63-F66A-400D-8F4F-689BEF18B40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54916B3-1426-4C63-930F-722DAAF86B5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4701239-d2f3-4b92-81b6-cfd5d43c694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12116</TotalTime>
  <Words>328</Words>
  <Application>Microsoft Macintosh PowerPoint</Application>
  <PresentationFormat>Widescreen</PresentationFormat>
  <Paragraphs>59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Gotham Book</vt:lpstr>
      <vt:lpstr>Gotham Medium</vt:lpstr>
      <vt:lpstr>Arial</vt:lpstr>
      <vt:lpstr>Calibri</vt:lpstr>
      <vt:lpstr>Gotham</vt:lpstr>
      <vt:lpstr>Office Theme</vt:lpstr>
      <vt:lpstr>PowerPoint Presentation</vt:lpstr>
      <vt:lpstr>AN INTRODUCTION TO DECA’S COMPETITIVE EVENTS PROGRAM</vt:lpstr>
      <vt:lpstr>INTENDED  OUTCOMES</vt:lpstr>
      <vt:lpstr>COMPETITIVE EVENTS  CONNECTION</vt:lpstr>
      <vt:lpstr>PowerPoint Presentation</vt:lpstr>
      <vt:lpstr>CATEGORIES OF COMPETITIVE EVENTS</vt:lpstr>
      <vt:lpstr>PRINCIPLES OF BUSINESS ADMINISTRATION EVENTS</vt:lpstr>
      <vt:lpstr>TEAM DECISION MAKING EVENTS</vt:lpstr>
      <vt:lpstr>INDIVIDUAL SERIES EVENTS</vt:lpstr>
      <vt:lpstr>PERSONAL FINANCIAL LITERACY EVENT</vt:lpstr>
      <vt:lpstr>BUSINESS OPERATIONS RESEARCH EVENTS</vt:lpstr>
      <vt:lpstr>CHAPTER TEAM EVENTS</vt:lpstr>
      <vt:lpstr>ENTREPRENEURSHIP EVENTS</vt:lpstr>
      <vt:lpstr>INTEGRATED MARKETING CAMPAIGN EVENTS</vt:lpstr>
      <vt:lpstr>PROFESSIONAL SELLING AND CONSULTING EVENTS</vt:lpstr>
      <vt:lpstr>ONLINE EVENTS</vt:lpstr>
      <vt:lpstr>PERFORMANCE INDICATOR LISTS</vt:lpstr>
      <vt:lpstr>DECA EXAMS</vt:lpstr>
      <vt:lpstr>UNDERSTANDING TIERS </vt:lpstr>
      <vt:lpstr>HOW DO YOU HELP MEMBERS SELECT THE RIGHT EVENT?</vt:lpstr>
      <vt:lpstr>PowerPoint Presentation</vt:lpstr>
      <vt:lpstr>FINAL THOUGHTS</vt:lpstr>
      <vt:lpstr>PowerPoint Presentation</vt:lpstr>
    </vt:vector>
  </TitlesOfParts>
  <Company/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Frank Peterson</dc:creator>
  <cp:lastModifiedBy>Oliver Shi</cp:lastModifiedBy>
  <cp:revision>114</cp:revision>
  <cp:lastPrinted>2018-08-04T22:49:23Z</cp:lastPrinted>
  <dcterms:created xsi:type="dcterms:W3CDTF">2016-06-16T12:18:10Z</dcterms:created>
  <dcterms:modified xsi:type="dcterms:W3CDTF">2018-08-04T22:51:21Z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0x010100E2D6FCE28D86D94CBB21F7FD3E2D049A</vt:lpwstr>
  </property>
</Properties>
</file>